
<file path=[Content_Types].xml><?xml version="1.0" encoding="utf-8"?>
<Types xmlns="http://schemas.openxmlformats.org/package/2006/content-types">
  <Default Extension="png" ContentType="image/png"/>
  <Default Extension="mov" ContentType="video/quicktime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2" r:id="rId4"/>
    <p:sldId id="258" r:id="rId5"/>
    <p:sldId id="267" r:id="rId6"/>
    <p:sldId id="259" r:id="rId7"/>
    <p:sldId id="271" r:id="rId8"/>
    <p:sldId id="260" r:id="rId9"/>
    <p:sldId id="272" r:id="rId10"/>
    <p:sldId id="273" r:id="rId11"/>
    <p:sldId id="274" r:id="rId12"/>
    <p:sldId id="275" r:id="rId13"/>
    <p:sldId id="276" r:id="rId14"/>
    <p:sldId id="277" r:id="rId15"/>
    <p:sldId id="278" r:id="rId16"/>
    <p:sldId id="287" r:id="rId17"/>
    <p:sldId id="279" r:id="rId18"/>
    <p:sldId id="280" r:id="rId19"/>
    <p:sldId id="281" r:id="rId20"/>
    <p:sldId id="284" r:id="rId21"/>
    <p:sldId id="282" r:id="rId22"/>
    <p:sldId id="283" r:id="rId23"/>
    <p:sldId id="285" r:id="rId24"/>
    <p:sldId id="286" r:id="rId25"/>
    <p:sldId id="288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94670"/>
  </p:normalViewPr>
  <p:slideViewPr>
    <p:cSldViewPr snapToGrid="0" snapToObjects="1">
      <p:cViewPr varScale="1">
        <p:scale>
          <a:sx n="115" d="100"/>
          <a:sy n="115" d="100"/>
        </p:scale>
        <p:origin x="472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67C7E-042A-1E41-AFD0-AF8D1E532C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BF3D94-3109-A74F-B90B-D2B208D18D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915585-C975-7042-B58D-3119249D01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41D36A-4F04-7F4C-8151-DF5FAEB73F7D}" type="datetimeFigureOut">
              <a:rPr lang="en-US" smtClean="0"/>
              <a:t>11/7/19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E04ED8-8E63-E64A-9F32-D359C4ABE3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233224-B28E-C641-B43C-0CB96897E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BC3AE-671C-4147-80EB-07786661B2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9696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CB0ED-D48F-0147-88E1-8C47594A1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4D3BAD7-402C-D04F-AF93-507C70A406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E752DD-8381-3243-80E4-6CA40A61A2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41D36A-4F04-7F4C-8151-DF5FAEB73F7D}" type="datetimeFigureOut">
              <a:rPr lang="en-US" smtClean="0"/>
              <a:t>11/7/19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367F15-AE77-4D4A-ACDC-D55224946C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D4F971-F192-9748-B31F-82D0B26D8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BC3AE-671C-4147-80EB-07786661B2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5984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B0CA85C-DC62-8645-A607-A299521CF0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A3EAB1B-C4D1-4645-8546-B83165D8F8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CBD529-C36A-9549-91AE-BDDF61919D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41D36A-4F04-7F4C-8151-DF5FAEB73F7D}" type="datetimeFigureOut">
              <a:rPr lang="en-US" smtClean="0"/>
              <a:t>11/7/19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D88395-204B-D845-9A00-3930482160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23AA2F-5CD8-FD48-ABF4-E0C90A541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BC3AE-671C-4147-80EB-07786661B2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438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63D651-41BB-ED46-920E-4FFDCBA082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486982-F239-0148-AE14-D840537CCF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3A5A23-7426-3544-953F-1EF20E926E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41D36A-4F04-7F4C-8151-DF5FAEB73F7D}" type="datetimeFigureOut">
              <a:rPr lang="en-US" smtClean="0"/>
              <a:t>11/7/19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6EBD97-D2E9-5C4D-8ABF-BCF0082590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E1E939-DCB6-EC47-8738-DE12B4BCB2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BC3AE-671C-4147-80EB-07786661B2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5966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489EB4-DABA-9D4B-9F7A-703F433FD2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59BB69-4F1B-F241-8C0C-B0E3045F01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E92118-7C3C-9E43-A8B7-054F841FDF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41D36A-4F04-7F4C-8151-DF5FAEB73F7D}" type="datetimeFigureOut">
              <a:rPr lang="en-US" smtClean="0"/>
              <a:t>11/7/19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BB1EED-AE2B-DB41-AB65-EA54E3B527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248E11-F7B6-1B4F-B05A-4799E055BF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BC3AE-671C-4147-80EB-07786661B2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2000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C3FB8-22C3-E043-97BE-AD42E5CD2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F1009F-ADB0-344B-880F-96348BE290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85236A-CE00-2D40-ACDB-F89BFE8B9B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83ACE5-3CE6-4945-9C75-C4C01DF81D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41D36A-4F04-7F4C-8151-DF5FAEB73F7D}" type="datetimeFigureOut">
              <a:rPr lang="en-US" smtClean="0"/>
              <a:t>11/7/19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3864F3-0252-ED4D-BF17-A7F04EB1E7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7FF5CA-685C-4D4C-9EF0-C7BDE288B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BC3AE-671C-4147-80EB-07786661B2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97481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B17E7-6177-4245-B012-E1B7413084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A7B5A4-6A6E-324D-93CF-28991601A7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249D59-2AC8-8143-BDA5-CD8C17C9DD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715A66F-014E-A04C-9DDA-ACAA1FE4AC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83075DD-CA6B-994C-8663-0C8DF960686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3E7762B-D6EB-464A-A2A4-A5CC3B732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41D36A-4F04-7F4C-8151-DF5FAEB73F7D}" type="datetimeFigureOut">
              <a:rPr lang="en-US" smtClean="0"/>
              <a:t>11/7/19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D33386A-1720-4042-9AF9-517F50BAA6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6B06F81-C9BE-1F44-9349-3F8BFFE349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BC3AE-671C-4147-80EB-07786661B2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7015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41B24-2390-1940-B69B-513B1992D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023483-873E-5D48-8E37-BA96FB814D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41D36A-4F04-7F4C-8151-DF5FAEB73F7D}" type="datetimeFigureOut">
              <a:rPr lang="en-US" smtClean="0"/>
              <a:t>11/7/19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81FF81-ADC2-7E4D-8A0A-2F9BE20687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A1155C-2E76-0F45-BEA3-22D69273D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BC3AE-671C-4147-80EB-07786661B2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8712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5D685E2-2742-624E-993D-79BF8E32CB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41D36A-4F04-7F4C-8151-DF5FAEB73F7D}" type="datetimeFigureOut">
              <a:rPr lang="en-US" smtClean="0"/>
              <a:t>11/7/19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2CAEB3-6217-6145-8E48-0C3A3459D0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04A8BF-9BBF-2A4E-83E9-A438A53A97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BC3AE-671C-4147-80EB-07786661B2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0670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0C045-4818-A64E-AA9D-16A94565C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7EAEA9-D3E7-164E-91E0-A84019EE33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6D3EB9-2888-EB42-BD74-AA25F92D51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5DE5D3-B89A-7245-ADA2-5648A23A05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41D36A-4F04-7F4C-8151-DF5FAEB73F7D}" type="datetimeFigureOut">
              <a:rPr lang="en-US" smtClean="0"/>
              <a:t>11/7/19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60D91-3C1E-E94C-ADB6-DC011A974B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F289DF-1421-7843-9599-2694CCAF9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BC3AE-671C-4147-80EB-07786661B2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505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35F52-C10D-514C-ADAB-AD89B9180E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E085AEE-D9AD-E941-A790-DE8FB9EA33F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BB9C03-8E65-E945-8DD9-9D0A260307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2A6EC5-FD51-4644-9F00-6B5E97615D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41D36A-4F04-7F4C-8151-DF5FAEB73F7D}" type="datetimeFigureOut">
              <a:rPr lang="en-US" smtClean="0"/>
              <a:t>11/7/19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7CEEB2-FD23-DE45-8E16-36D3839747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06D2A2-53F9-E54E-926E-127EE3FEB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BC3AE-671C-4147-80EB-07786661B2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6436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7FAA3A7-A5B9-C746-B1DE-7BFBDC86DE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2BE27D-2BC7-644F-86D4-C4AB97746D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52A160-EF6D-D444-A8EA-E1880F4434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41D36A-4F04-7F4C-8151-DF5FAEB73F7D}" type="datetimeFigureOut">
              <a:rPr lang="en-US" smtClean="0"/>
              <a:t>11/7/19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54F4A5-4A6E-A548-97DA-8A09B8B8E0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B1396D-7F46-F84C-8BBC-BB0D5229E1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6BC3AE-671C-4147-80EB-07786661B2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9331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hyperlink" Target="https://nbviewer.jupyter.org/github/ATMOcanes/ATM407/blob/master/Notebooks_template/QG_summer_rains_SEUS_2007-07-06_and_composite_mean%20.ipynb#Rain_vapor_cloud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wpc.ncep.noaa.gov/metwatch/metwatch_mpd_multi.php?md=0212&amp;yr=2014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wpc.ncep.noaa.gov/metwatch/metwatch_mpd_multi.php?md=0213&amp;yr=2014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wpc.ncep.noaa.gov/metwatch/metwatch_mpd_multi.php?md=0214&amp;yr=2014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wpc.ncep.noaa.gov/metwatch/metwatch_mpd_multi.php?md=0215&amp;yr=2014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ansteadmeteo.com/2014/07/" TargetMode="External"/><Relationship Id="rId2" Type="http://schemas.openxmlformats.org/officeDocument/2006/relationships/hyperlink" Target="http://bowienewsonline.com/2014/07/rainfall-helps-lake-amon-carter-rise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hyperlink" Target="https://nbviewer.jupyter.org/github/ATMOcanes/ATM407/blob/master/Notebooks_template/QG_summer_rains_SEUS_2007-07-06_and_composite_mean%20.ipynb#QGO_adia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ov"/><Relationship Id="rId1" Type="http://schemas.microsoft.com/office/2007/relationships/media" Target="../media/media4.mov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hyperlink" Target="https://nbviewer.jupyter.org/github/ATMOcanes/ATM407/blob/master/Notebooks_template/QG_summer_rains_SEUS_2007-07-06_and_composite_mean%20.ipynb#QGO_PVA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hyperlink" Target="https://nbviewer.jupyter.org/github/ATMOcanes/ATM407/blob/master/Notebooks_template/QG_summer_rains_SEUS_2007-07-06_and_composite_mean%20.ipynb#QGO_WA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C88EE2-2FF8-A849-B5CE-B7C017B5F08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Mapes Lab 11/5/19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EAF2945-534A-AC45-81FB-1337AC2BABA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Sydney Kramer</a:t>
            </a:r>
          </a:p>
        </p:txBody>
      </p:sp>
    </p:spTree>
    <p:extLst>
      <p:ext uri="{BB962C8B-B14F-4D97-AF65-F5344CB8AC3E}">
        <p14:creationId xmlns:p14="http://schemas.microsoft.com/office/powerpoint/2010/main" val="28017319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21D6A5-78ED-4842-AA21-D3AD5BA94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34FDE79-124B-714B-8BCA-606422BE2E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65125"/>
            <a:ext cx="10302161" cy="6492875"/>
          </a:xfrm>
        </p:spPr>
      </p:pic>
    </p:spTree>
    <p:extLst>
      <p:ext uri="{BB962C8B-B14F-4D97-AF65-F5344CB8AC3E}">
        <p14:creationId xmlns:p14="http://schemas.microsoft.com/office/powerpoint/2010/main" val="36329985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0FAD9-51AE-1F4C-9D97-021A4C6830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7B82082-F4E4-E646-8CCC-A2F3F07CA8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750887"/>
            <a:ext cx="9705101" cy="6107113"/>
          </a:xfrm>
        </p:spPr>
      </p:pic>
    </p:spTree>
    <p:extLst>
      <p:ext uri="{BB962C8B-B14F-4D97-AF65-F5344CB8AC3E}">
        <p14:creationId xmlns:p14="http://schemas.microsoft.com/office/powerpoint/2010/main" val="6377581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C028E-3E30-784A-8E8B-BD44AFBFC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79B8AE6-5B1F-984A-B931-7BA22871D6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587134"/>
            <a:ext cx="10045088" cy="6270866"/>
          </a:xfrm>
        </p:spPr>
      </p:pic>
    </p:spTree>
    <p:extLst>
      <p:ext uri="{BB962C8B-B14F-4D97-AF65-F5344CB8AC3E}">
        <p14:creationId xmlns:p14="http://schemas.microsoft.com/office/powerpoint/2010/main" val="8252158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7054C5-F206-844B-8B1A-CF489F555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NASA WOLRD VIEW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1346F74-D93F-9149-865E-AD8418AEF7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9270" y="1289243"/>
            <a:ext cx="11035806" cy="5379185"/>
          </a:xfrm>
        </p:spPr>
      </p:pic>
    </p:spTree>
    <p:extLst>
      <p:ext uri="{BB962C8B-B14F-4D97-AF65-F5344CB8AC3E}">
        <p14:creationId xmlns:p14="http://schemas.microsoft.com/office/powerpoint/2010/main" val="42576844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62EE61-7C81-A54B-BA97-36EACC4B2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NASA WORLD VIEW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DCD6610-C7B3-F645-9E0E-34D1ADF12F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3766" y="1690688"/>
            <a:ext cx="10345942" cy="5115334"/>
          </a:xfrm>
        </p:spPr>
      </p:pic>
    </p:spTree>
    <p:extLst>
      <p:ext uri="{BB962C8B-B14F-4D97-AF65-F5344CB8AC3E}">
        <p14:creationId xmlns:p14="http://schemas.microsoft.com/office/powerpoint/2010/main" val="9079980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3F4BD-F1A0-5C46-826D-72DC528D7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NWS- </a:t>
            </a:r>
            <a:r>
              <a:rPr lang="en-US" b="1" dirty="0" err="1"/>
              <a:t>SPC</a:t>
            </a:r>
            <a:r>
              <a:rPr lang="en-US" b="1" dirty="0" err="1">
                <a:sym typeface="Wingdings" pitchFamily="2" charset="2"/>
              </a:rPr>
              <a:t></a:t>
            </a:r>
            <a:r>
              <a:rPr lang="en-US" b="1" dirty="0" err="1"/>
              <a:t>Day</a:t>
            </a:r>
            <a:r>
              <a:rPr lang="en-US" b="1" dirty="0"/>
              <a:t> 1 Convective Outlook 6Z Verification:</a:t>
            </a:r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DC03A93-9CC5-B546-A21D-93E5DC3DCF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3599" y="1690688"/>
            <a:ext cx="7255165" cy="4881562"/>
          </a:xfrm>
        </p:spPr>
      </p:pic>
    </p:spTree>
    <p:extLst>
      <p:ext uri="{BB962C8B-B14F-4D97-AF65-F5344CB8AC3E}">
        <p14:creationId xmlns:p14="http://schemas.microsoft.com/office/powerpoint/2010/main" val="10210812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3AA2B0-F63A-F843-8485-8683B68F8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NWS-SPC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7301556-BAFF-8948-9D91-6A6FB0574D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9763" y="1829594"/>
            <a:ext cx="7340600" cy="14859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AE6F231-DE8D-274F-B845-84004DFEBD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363" y="3454400"/>
            <a:ext cx="7366000" cy="139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0380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3D3407-C232-FA4B-8ADD-A7BDA09BC2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NWS-WPC </a:t>
            </a:r>
            <a:r>
              <a:rPr lang="en-US" dirty="0">
                <a:sym typeface="Wingdings" pitchFamily="2" charset="2"/>
              </a:rPr>
              <a:t> DAILY WEATHER MAPS</a:t>
            </a:r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67F6A2E5-4865-BA43-849D-FAC8B126A8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9936" y="1468437"/>
            <a:ext cx="6410402" cy="5075237"/>
          </a:xfrm>
        </p:spPr>
      </p:pic>
    </p:spTree>
    <p:extLst>
      <p:ext uri="{BB962C8B-B14F-4D97-AF65-F5344CB8AC3E}">
        <p14:creationId xmlns:p14="http://schemas.microsoft.com/office/powerpoint/2010/main" val="31364272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43E821-7C85-F941-9AC5-1AEED1613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NWS-WPC </a:t>
            </a:r>
            <a:r>
              <a:rPr lang="en-US" dirty="0">
                <a:sym typeface="Wingdings" pitchFamily="2" charset="2"/>
              </a:rPr>
              <a:t> QRF ARCHIVE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B046E7B-6C13-7143-9465-EAD97FB1D7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1" y="1296986"/>
            <a:ext cx="6019800" cy="5298081"/>
          </a:xfrm>
        </p:spPr>
      </p:pic>
    </p:spTree>
    <p:extLst>
      <p:ext uri="{BB962C8B-B14F-4D97-AF65-F5344CB8AC3E}">
        <p14:creationId xmlns:p14="http://schemas.microsoft.com/office/powerpoint/2010/main" val="12279728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ED49D-1C94-F146-9EF2-DDD533C52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NWS</a:t>
            </a:r>
            <a:r>
              <a:rPr lang="en-US" dirty="0">
                <a:sym typeface="Wingdings" pitchFamily="2" charset="2"/>
              </a:rPr>
              <a:t>-WPC  EXCESSIVE RAINFALL OUTLOOK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749678E-0020-0C42-8B75-4CF946C129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7"/>
            <a:ext cx="5592966" cy="4967287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07E2706-D34E-264C-B795-33425C0A6541}"/>
              </a:ext>
            </a:extLst>
          </p:cNvPr>
          <p:cNvSpPr txBox="1"/>
          <p:nvPr/>
        </p:nvSpPr>
        <p:spPr>
          <a:xfrm>
            <a:off x="7172325" y="2300288"/>
            <a:ext cx="3429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Outlook was not as severe as it could have been for the severe conditions that arose</a:t>
            </a:r>
          </a:p>
        </p:txBody>
      </p:sp>
    </p:spTree>
    <p:extLst>
      <p:ext uri="{BB962C8B-B14F-4D97-AF65-F5344CB8AC3E}">
        <p14:creationId xmlns:p14="http://schemas.microsoft.com/office/powerpoint/2010/main" val="11935690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928A02-A395-8E4D-AD96-E420EECA0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2014-07-18 Box sixed trough</a:t>
            </a:r>
            <a:br>
              <a:rPr lang="en-US" dirty="0"/>
            </a:br>
            <a:r>
              <a:rPr lang="en-US" u="sng" dirty="0">
                <a:hlinkClick r:id="rId4"/>
              </a:rPr>
              <a:t>Basic rain, vapor, clouds, Z300</a:t>
            </a:r>
            <a:endParaRPr lang="en-US" dirty="0"/>
          </a:p>
        </p:txBody>
      </p:sp>
      <p:pic>
        <p:nvPicPr>
          <p:cNvPr id="4" name="MapesMovie">
            <a:hlinkClick r:id="" action="ppaction://media"/>
            <a:extLst>
              <a:ext uri="{FF2B5EF4-FFF2-40B4-BE49-F238E27FC236}">
                <a16:creationId xmlns:a16="http://schemas.microsoft.com/office/drawing/2014/main" id="{3C96CF5B-E1BB-EE45-BE12-7A6EDDC52B80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50208" y="1844846"/>
            <a:ext cx="6503887" cy="4746314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64B4F51-8BB2-4746-B6FF-5C2E68EB2A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22629" y="342760"/>
            <a:ext cx="3594100" cy="624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865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73F6C0-AE00-724D-978D-AF0E38ECB1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WPC Well Reported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23E828-3F9A-2A44-AE63-55A4D110AF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 was a well forecasted storm, 4 different discussions were issued on this front and its associated flash flooding and high level of precipitation. </a:t>
            </a:r>
          </a:p>
          <a:p>
            <a:r>
              <a:rPr lang="en-US" dirty="0"/>
              <a:t>Each 4 Discussions highlighted in the following slides: </a:t>
            </a:r>
          </a:p>
        </p:txBody>
      </p:sp>
    </p:spTree>
    <p:extLst>
      <p:ext uri="{BB962C8B-B14F-4D97-AF65-F5344CB8AC3E}">
        <p14:creationId xmlns:p14="http://schemas.microsoft.com/office/powerpoint/2010/main" val="17951657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FA5A329-F326-E041-BB62-2BCD0A8976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6887846" cy="664368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D527E7D-07E5-5346-B2D6-9257521D0F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9388" y="1470561"/>
            <a:ext cx="5662612" cy="101367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757B98E-E0B0-3745-9DB3-15BCA649856A}"/>
              </a:ext>
            </a:extLst>
          </p:cNvPr>
          <p:cNvSpPr txBox="1"/>
          <p:nvPr/>
        </p:nvSpPr>
        <p:spPr>
          <a:xfrm>
            <a:off x="7943850" y="5934670"/>
            <a:ext cx="39576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https://www.wpc.ncep.noaa.gov/metwatch/metwatch_mpd_multi.php?md=0212&amp;yr=2014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F5742A-4160-0B4C-B292-3DC237D4952A}"/>
              </a:ext>
            </a:extLst>
          </p:cNvPr>
          <p:cNvSpPr txBox="1"/>
          <p:nvPr/>
        </p:nvSpPr>
        <p:spPr>
          <a:xfrm>
            <a:off x="6415088" y="2484238"/>
            <a:ext cx="54864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SOME AMPLIFICATION TO THE SHORTWAVE TROUGH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COLDEST CONVECTIVE TOPS PRIMARILY OVER SOUTHEAST TX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POOL OF VERY UNSTABLE AIR POOLED ALONG THE WRN GULF COAST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HIGHLY FAVORABLE THERMODYNAMIC ENERGY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CONTINUATION OF SLOW-MOVING CONVECTIVE CLUSTERS INCLUDING CELL-MERGERS AND BACK-BUILDING OF CELLS. (AKA FRONT)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SUSTAINABLE THREAT FOR REPEATING CONVECTION. RAINFALL RATES HAVE ALREADY BEEN REPORTED TO BE OVER 4 INCHES/HR LOCALLY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11830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B96C716-B1AE-0548-B06B-928E559A8D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8807" y="254000"/>
            <a:ext cx="6759886" cy="633253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A4C218C-AABA-8441-96F3-0E5262F704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9728" y="518406"/>
            <a:ext cx="5253037" cy="68094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2CF8112-EF87-7941-8C89-D0FC459F43C3}"/>
              </a:ext>
            </a:extLst>
          </p:cNvPr>
          <p:cNvSpPr txBox="1"/>
          <p:nvPr/>
        </p:nvSpPr>
        <p:spPr>
          <a:xfrm>
            <a:off x="8783802" y="5786437"/>
            <a:ext cx="31289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https://www.wpc.ncep.noaa.gov/metwatch/metwatch_mpd_multi.php?md=0213&amp;yr=2014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5D6DEDF-23C7-6E4A-BAD7-17A873F4FA57}"/>
              </a:ext>
            </a:extLst>
          </p:cNvPr>
          <p:cNvSpPr txBox="1"/>
          <p:nvPr/>
        </p:nvSpPr>
        <p:spPr>
          <a:xfrm>
            <a:off x="7586663" y="1957388"/>
            <a:ext cx="404336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VERY COLD CLOUDS TOPS IN ASSOC WITH WHAT IS ESSENTIALLY A SLOW-MOVING MCS OVER PARTS OF SOUTHERN TX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CONVECTION IS FOCUSED NEAR A WELL-DEFINED FRONTAL ZONE AND IS BEING SUPPORTED BY THE TRANSPORT OF MOIST/UNSTABLE AIR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FAIRLY DIV FLOW ALOFT RIGHT NOW TOO WHICH IS YIELDING SOME LARGER SCALE ASCENT.</a:t>
            </a:r>
          </a:p>
        </p:txBody>
      </p:sp>
    </p:spTree>
    <p:extLst>
      <p:ext uri="{BB962C8B-B14F-4D97-AF65-F5344CB8AC3E}">
        <p14:creationId xmlns:p14="http://schemas.microsoft.com/office/powerpoint/2010/main" val="28632620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748934B-35C3-6849-B62A-11D35C2C54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0900" y="225424"/>
            <a:ext cx="6328884" cy="663257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9A4EFEE-8AD0-C549-8591-B358704E0D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6200" y="602456"/>
            <a:ext cx="5765800" cy="8509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E340BB8-ED84-264C-9506-E805769B4469}"/>
              </a:ext>
            </a:extLst>
          </p:cNvPr>
          <p:cNvSpPr txBox="1"/>
          <p:nvPr/>
        </p:nvSpPr>
        <p:spPr>
          <a:xfrm>
            <a:off x="8619893" y="5742878"/>
            <a:ext cx="32896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https://www.wpc.ncep.noaa.gov/metwatch/metwatch_mpd_multi.php?md=0214&amp;yr=2014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7FDAE6-7AF9-8E48-81A1-3AE414FE9BC9}"/>
              </a:ext>
            </a:extLst>
          </p:cNvPr>
          <p:cNvSpPr txBox="1"/>
          <p:nvPr/>
        </p:nvSpPr>
        <p:spPr>
          <a:xfrm>
            <a:off x="7181386" y="1608988"/>
            <a:ext cx="403674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INTENSE CLUSTERS AND ORGANIZED BANDS OF CONVECTION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STRONG UPPER LEVEL TROUGH PROVIDED SOME ORGANIZED LARGER SCALE ASCENT OVER THE FRONTAL ZONE AND RESPONSIBLE FOR A WAVE OF LOW PRESSURE ALONG THE FRONT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VERY UNSTABLE AIR POOLED OUT OVER THE WRN GULF OF MEXICO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DEEPER LYR ASCENT AND IMPRESSIVE THERMODYNAMICAL ENERGY TRANSPORT LENDS SUPPORT TO THE IDEA OF EXTREMELY HEAVY RAINS</a:t>
            </a:r>
          </a:p>
        </p:txBody>
      </p:sp>
    </p:spTree>
    <p:extLst>
      <p:ext uri="{BB962C8B-B14F-4D97-AF65-F5344CB8AC3E}">
        <p14:creationId xmlns:p14="http://schemas.microsoft.com/office/powerpoint/2010/main" val="27969446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680BC1-259C-FB40-A41D-29355F89A3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436" y="0"/>
            <a:ext cx="7216768" cy="68580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2D45CD3-261B-E345-975A-61DB288DC4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9033" y="1009891"/>
            <a:ext cx="5042967" cy="86177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91C6A5E-6839-8048-8AA7-B72208B972DF}"/>
              </a:ext>
            </a:extLst>
          </p:cNvPr>
          <p:cNvSpPr txBox="1"/>
          <p:nvPr/>
        </p:nvSpPr>
        <p:spPr>
          <a:xfrm>
            <a:off x="9263062" y="5493276"/>
            <a:ext cx="29289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https://www.wpc.ncep.noaa.gov/metwatch/metwatch_mpd_multi.php?md=0215&amp;yr=2014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38C8A56-BA6E-1440-916B-B10F1FDAF2E4}"/>
              </a:ext>
            </a:extLst>
          </p:cNvPr>
          <p:cNvSpPr txBox="1"/>
          <p:nvPr/>
        </p:nvSpPr>
        <p:spPr>
          <a:xfrm>
            <a:off x="7804784" y="2076956"/>
            <a:ext cx="387063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GROUND BASED GPS PRECIPITABLE WATER VALUES OF 2.25 TO 2.75 INCHES...WHICH ARE ABOVE THE 95TH PERCENTILE AND/OR NEAR THE 99TH PERCENTILE FOR JULY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CONTINUED CONFLUENT LOW LEVEL FLOW TRANSPORTING MOIST GULF AIR NWD INTO LOUISIANA.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ALONG THE SRN HALF OF THE THREAT AREA WHERE THE GREATEST INSTABILITY IS PRESENT HELPING TO SUPPORT HIGHER RAINFALL RATES.</a:t>
            </a:r>
          </a:p>
        </p:txBody>
      </p:sp>
    </p:spTree>
    <p:extLst>
      <p:ext uri="{BB962C8B-B14F-4D97-AF65-F5344CB8AC3E}">
        <p14:creationId xmlns:p14="http://schemas.microsoft.com/office/powerpoint/2010/main" val="8721797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C70E16-6FBB-3D40-ACE7-EE83C88AF2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Related Journalism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05EF9A-1C18-424B-920C-F37B42FE45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http://bowienewsonline.com/2014/07/rainfall-helps-lake-amon-carter-rise/</a:t>
            </a:r>
            <a:endParaRPr lang="en-US" dirty="0"/>
          </a:p>
          <a:p>
            <a:r>
              <a:rPr lang="en-US" dirty="0">
                <a:hlinkClick r:id="rId3"/>
              </a:rPr>
              <a:t>https://wansteadmeteo.com/2014/07/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15162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0F7CAA-7BDE-0042-B03B-C00D358C6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Imagery</a:t>
            </a:r>
          </a:p>
        </p:txBody>
      </p:sp>
      <p:pic>
        <p:nvPicPr>
          <p:cNvPr id="4" name="MapesMovieA">
            <a:hlinkClick r:id="" action="ppaction://media"/>
            <a:extLst>
              <a:ext uri="{FF2B5EF4-FFF2-40B4-BE49-F238E27FC236}">
                <a16:creationId xmlns:a16="http://schemas.microsoft.com/office/drawing/2014/main" id="{E5C22A7B-0372-C749-AB77-2D1305A8EA64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3778" y="1408935"/>
            <a:ext cx="6071310" cy="4978002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FF56F3D-D9A2-2646-8BFB-2FEF803D6F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02370" y="981605"/>
            <a:ext cx="2065852" cy="5876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89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0F097-13EA-3F45-A83B-6B8605A42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u="sng" dirty="0">
                <a:hlinkClick r:id="rId4"/>
              </a:rPr>
              <a:t>QGO_adia: Adiabatically forced ascent (where cooling is demanded by inertia, to maintain thermal wind balance)</a:t>
            </a:r>
            <a:endParaRPr lang="en-US" dirty="0"/>
          </a:p>
        </p:txBody>
      </p:sp>
      <p:pic>
        <p:nvPicPr>
          <p:cNvPr id="16" name="MapesMovie2">
            <a:hlinkClick r:id="" action="ppaction://media"/>
            <a:extLst>
              <a:ext uri="{FF2B5EF4-FFF2-40B4-BE49-F238E27FC236}">
                <a16:creationId xmlns:a16="http://schemas.microsoft.com/office/drawing/2014/main" id="{7158B653-FF15-DF45-8CD5-58A93775E642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" y="2022393"/>
            <a:ext cx="5481194" cy="4494153"/>
          </a:xfr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C2B1735-1FC3-2B4B-83C4-A2F65C9CA1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98643" y="1376901"/>
            <a:ext cx="2615879" cy="5455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99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0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9ED339-FFBD-8B45-BFAA-929EE956D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 Section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101E1EE-BC6D-6E4F-AE18-20422644A9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27567" y="1557791"/>
            <a:ext cx="8434388" cy="5300209"/>
          </a:xfrm>
        </p:spPr>
      </p:pic>
    </p:spTree>
    <p:extLst>
      <p:ext uri="{BB962C8B-B14F-4D97-AF65-F5344CB8AC3E}">
        <p14:creationId xmlns:p14="http://schemas.microsoft.com/office/powerpoint/2010/main" val="1277016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DC40B-A5E2-8843-9CE5-AB4251DAB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u="sng" dirty="0">
                <a:hlinkClick r:id="rId4"/>
              </a:rPr>
              <a:t>The PVA component of QGO_adia, and its forcing term ($-V.\nabla \zeta_a$, noticing that $\partial / \partial t()$ of it is the forcing)</a:t>
            </a:r>
            <a:endParaRPr lang="en-US" dirty="0"/>
          </a:p>
        </p:txBody>
      </p:sp>
      <p:pic>
        <p:nvPicPr>
          <p:cNvPr id="4" name="MapesImage3">
            <a:hlinkClick r:id="" action="ppaction://media"/>
            <a:extLst>
              <a:ext uri="{FF2B5EF4-FFF2-40B4-BE49-F238E27FC236}">
                <a16:creationId xmlns:a16="http://schemas.microsoft.com/office/drawing/2014/main" id="{7F1AEF62-5088-BE40-8D6C-4324CFAF576C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88987" y="1860349"/>
            <a:ext cx="5307013" cy="4351338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CB52850-FC24-0149-AB46-12CBA07F77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39731" y="1284790"/>
            <a:ext cx="2101798" cy="5573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47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FD3B4-F048-5842-A096-2E91FBD5DB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PVA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A8F7534-4533-2345-9BC0-8D5A6CC4A5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268412"/>
            <a:ext cx="8917343" cy="5589588"/>
          </a:xfrm>
        </p:spPr>
      </p:pic>
    </p:spTree>
    <p:extLst>
      <p:ext uri="{BB962C8B-B14F-4D97-AF65-F5344CB8AC3E}">
        <p14:creationId xmlns:p14="http://schemas.microsoft.com/office/powerpoint/2010/main" val="1946866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05936A-374B-CA47-97D1-1390BB6430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>
                <a:hlinkClick r:id="rId2"/>
              </a:rPr>
              <a:t>The WAA component of QGO_adia, and its forcing term ($-V.\nabla T$)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E8BF633-C9FA-8B43-9A84-1C77837F99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496700"/>
            <a:ext cx="5846640" cy="4799927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D3363EA-9239-2C4B-9137-C8CDA9AEAA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11249" y="1088020"/>
            <a:ext cx="1948633" cy="5769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0779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2F7CE-436F-FE4C-AAA6-7B91697B0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833BE91-687A-264D-8D1A-CF2BF18069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65125"/>
            <a:ext cx="10132348" cy="6350000"/>
          </a:xfrm>
        </p:spPr>
      </p:pic>
    </p:spTree>
    <p:extLst>
      <p:ext uri="{BB962C8B-B14F-4D97-AF65-F5344CB8AC3E}">
        <p14:creationId xmlns:p14="http://schemas.microsoft.com/office/powerpoint/2010/main" val="39084613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</TotalTime>
  <Words>549</Words>
  <Application>Microsoft Macintosh PowerPoint</Application>
  <PresentationFormat>Widescreen</PresentationFormat>
  <Paragraphs>43</Paragraphs>
  <Slides>25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Arial</vt:lpstr>
      <vt:lpstr>Calibri</vt:lpstr>
      <vt:lpstr>Calibri Light</vt:lpstr>
      <vt:lpstr>Wingdings</vt:lpstr>
      <vt:lpstr>Office Theme</vt:lpstr>
      <vt:lpstr>Mapes Lab 11/5/19</vt:lpstr>
      <vt:lpstr>2014-07-18 Box sixed trough Basic rain, vapor, clouds, Z300</vt:lpstr>
      <vt:lpstr>Imagery</vt:lpstr>
      <vt:lpstr>QGO_adia: Adiabatically forced ascent (where cooling is demanded by inertia, to maintain thermal wind balance)</vt:lpstr>
      <vt:lpstr>Cross Section</vt:lpstr>
      <vt:lpstr>The PVA component of QGO_adia, and its forcing term ($-V.\nabla \zeta_a$, noticing that $\partial / \partial t()$ of it is the forcing)</vt:lpstr>
      <vt:lpstr>PVA</vt:lpstr>
      <vt:lpstr>The WAA component of QGO_adia, and its forcing term ($-V.\nabla T$)</vt:lpstr>
      <vt:lpstr>PowerPoint Presentation</vt:lpstr>
      <vt:lpstr>PowerPoint Presentation</vt:lpstr>
      <vt:lpstr>PowerPoint Presentation</vt:lpstr>
      <vt:lpstr>PowerPoint Presentation</vt:lpstr>
      <vt:lpstr>NASA WOLRD VIEW</vt:lpstr>
      <vt:lpstr>NASA WORLD VIEW</vt:lpstr>
      <vt:lpstr>NWS- SPCDay 1 Convective Outlook 6Z Verification:</vt:lpstr>
      <vt:lpstr>NWS-SPC</vt:lpstr>
      <vt:lpstr>NWS-WPC  DAILY WEATHER MAPS</vt:lpstr>
      <vt:lpstr>NWS-WPC  QRF ARCHIVE</vt:lpstr>
      <vt:lpstr>NWS-WPC  EXCESSIVE RAINFALL OUTLOOK</vt:lpstr>
      <vt:lpstr>WPC Well Reported</vt:lpstr>
      <vt:lpstr>PowerPoint Presentation</vt:lpstr>
      <vt:lpstr>PowerPoint Presentation</vt:lpstr>
      <vt:lpstr>PowerPoint Presentation</vt:lpstr>
      <vt:lpstr>PowerPoint Presentation</vt:lpstr>
      <vt:lpstr>Related Journalism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Mapes Lab 11/5/19</dc:title>
  <dc:creator>Microsoft Office User</dc:creator>
  <cp:lastModifiedBy>Microsoft Office User</cp:lastModifiedBy>
  <cp:revision>38</cp:revision>
  <dcterms:created xsi:type="dcterms:W3CDTF">2019-11-05T21:41:35Z</dcterms:created>
  <dcterms:modified xsi:type="dcterms:W3CDTF">2019-11-07T21:38:08Z</dcterms:modified>
</cp:coreProperties>
</file>